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1"/>
  </p:notesMasterIdLst>
  <p:sldIdLst>
    <p:sldId id="258" r:id="rId2"/>
    <p:sldId id="260" r:id="rId3"/>
    <p:sldId id="259" r:id="rId4"/>
    <p:sldId id="383" r:id="rId5"/>
    <p:sldId id="263" r:id="rId6"/>
    <p:sldId id="261" r:id="rId7"/>
    <p:sldId id="264" r:id="rId8"/>
    <p:sldId id="262" r:id="rId9"/>
    <p:sldId id="25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B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150" autoAdjust="0"/>
    <p:restoredTop sz="94660"/>
  </p:normalViewPr>
  <p:slideViewPr>
    <p:cSldViewPr snapToGrid="0">
      <p:cViewPr varScale="1">
        <p:scale>
          <a:sx n="72" d="100"/>
          <a:sy n="72" d="100"/>
        </p:scale>
        <p:origin x="16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67A2EA-64C6-4390-BFB0-BF3792FB84A6}" type="datetimeFigureOut">
              <a:rPr lang="en-US" smtClean="0"/>
              <a:t>2/23/2020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B08D30-E0F5-4103-8846-CF672703E825}" type="slidenum">
              <a:rPr lang="en-US" smtClean="0"/>
              <a:t>‹#›</a:t>
            </a:fld>
            <a:endParaRPr lang="en-US"/>
          </a:p>
        </p:txBody>
      </p:sp>
    </p:spTree>
    <p:extLst>
      <p:ext uri="{BB962C8B-B14F-4D97-AF65-F5344CB8AC3E}">
        <p14:creationId xmlns:p14="http://schemas.microsoft.com/office/powerpoint/2010/main" val="2171420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EC6DF0-F724-4FDD-AA58-53A64EFDFFBD}" type="slidenum">
              <a:rPr lang="en-US" smtClean="0"/>
              <a:t>4</a:t>
            </a:fld>
            <a:endParaRPr lang="en-US" dirty="0"/>
          </a:p>
        </p:txBody>
      </p:sp>
    </p:spTree>
    <p:extLst>
      <p:ext uri="{BB962C8B-B14F-4D97-AF65-F5344CB8AC3E}">
        <p14:creationId xmlns:p14="http://schemas.microsoft.com/office/powerpoint/2010/main" val="906516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296445-87F4-42C7-AEEA-EDEA9D35F46A}" type="datetimeFigureOut">
              <a:rPr lang="en-US" smtClean="0"/>
              <a:t>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38F8C-C3B4-4388-BFAA-5B7E7F4F16D8}" type="slidenum">
              <a:rPr lang="en-US" smtClean="0"/>
              <a:t>‹#›</a:t>
            </a:fld>
            <a:endParaRPr lang="en-US"/>
          </a:p>
        </p:txBody>
      </p:sp>
    </p:spTree>
    <p:extLst>
      <p:ext uri="{BB962C8B-B14F-4D97-AF65-F5344CB8AC3E}">
        <p14:creationId xmlns:p14="http://schemas.microsoft.com/office/powerpoint/2010/main" val="1608782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296445-87F4-42C7-AEEA-EDEA9D35F46A}" type="datetimeFigureOut">
              <a:rPr lang="en-US" smtClean="0"/>
              <a:t>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38F8C-C3B4-4388-BFAA-5B7E7F4F16D8}" type="slidenum">
              <a:rPr lang="en-US" smtClean="0"/>
              <a:t>‹#›</a:t>
            </a:fld>
            <a:endParaRPr lang="en-US"/>
          </a:p>
        </p:txBody>
      </p:sp>
    </p:spTree>
    <p:extLst>
      <p:ext uri="{BB962C8B-B14F-4D97-AF65-F5344CB8AC3E}">
        <p14:creationId xmlns:p14="http://schemas.microsoft.com/office/powerpoint/2010/main" val="3841460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296445-87F4-42C7-AEEA-EDEA9D35F46A}" type="datetimeFigureOut">
              <a:rPr lang="en-US" smtClean="0"/>
              <a:t>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38F8C-C3B4-4388-BFAA-5B7E7F4F16D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402136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296445-87F4-42C7-AEEA-EDEA9D35F46A}" type="datetimeFigureOut">
              <a:rPr lang="en-US" smtClean="0"/>
              <a:t>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38F8C-C3B4-4388-BFAA-5B7E7F4F16D8}" type="slidenum">
              <a:rPr lang="en-US" smtClean="0"/>
              <a:t>‹#›</a:t>
            </a:fld>
            <a:endParaRPr lang="en-US"/>
          </a:p>
        </p:txBody>
      </p:sp>
    </p:spTree>
    <p:extLst>
      <p:ext uri="{BB962C8B-B14F-4D97-AF65-F5344CB8AC3E}">
        <p14:creationId xmlns:p14="http://schemas.microsoft.com/office/powerpoint/2010/main" val="34104041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296445-87F4-42C7-AEEA-EDEA9D35F46A}" type="datetimeFigureOut">
              <a:rPr lang="en-US" smtClean="0"/>
              <a:t>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38F8C-C3B4-4388-BFAA-5B7E7F4F16D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579868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296445-87F4-42C7-AEEA-EDEA9D35F46A}" type="datetimeFigureOut">
              <a:rPr lang="en-US" smtClean="0"/>
              <a:t>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38F8C-C3B4-4388-BFAA-5B7E7F4F16D8}" type="slidenum">
              <a:rPr lang="en-US" smtClean="0"/>
              <a:t>‹#›</a:t>
            </a:fld>
            <a:endParaRPr lang="en-US"/>
          </a:p>
        </p:txBody>
      </p:sp>
    </p:spTree>
    <p:extLst>
      <p:ext uri="{BB962C8B-B14F-4D97-AF65-F5344CB8AC3E}">
        <p14:creationId xmlns:p14="http://schemas.microsoft.com/office/powerpoint/2010/main" val="4788050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296445-87F4-42C7-AEEA-EDEA9D35F46A}" type="datetimeFigureOut">
              <a:rPr lang="en-US" smtClean="0"/>
              <a:t>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38F8C-C3B4-4388-BFAA-5B7E7F4F16D8}" type="slidenum">
              <a:rPr lang="en-US" smtClean="0"/>
              <a:t>‹#›</a:t>
            </a:fld>
            <a:endParaRPr lang="en-US"/>
          </a:p>
        </p:txBody>
      </p:sp>
    </p:spTree>
    <p:extLst>
      <p:ext uri="{BB962C8B-B14F-4D97-AF65-F5344CB8AC3E}">
        <p14:creationId xmlns:p14="http://schemas.microsoft.com/office/powerpoint/2010/main" val="41265207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296445-87F4-42C7-AEEA-EDEA9D35F46A}" type="datetimeFigureOut">
              <a:rPr lang="en-US" smtClean="0"/>
              <a:t>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38F8C-C3B4-4388-BFAA-5B7E7F4F16D8}" type="slidenum">
              <a:rPr lang="en-US" smtClean="0"/>
              <a:t>‹#›</a:t>
            </a:fld>
            <a:endParaRPr lang="en-US"/>
          </a:p>
        </p:txBody>
      </p:sp>
    </p:spTree>
    <p:extLst>
      <p:ext uri="{BB962C8B-B14F-4D97-AF65-F5344CB8AC3E}">
        <p14:creationId xmlns:p14="http://schemas.microsoft.com/office/powerpoint/2010/main" val="4256094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296445-87F4-42C7-AEEA-EDEA9D35F46A}" type="datetimeFigureOut">
              <a:rPr lang="en-US" smtClean="0"/>
              <a:t>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38F8C-C3B4-4388-BFAA-5B7E7F4F16D8}" type="slidenum">
              <a:rPr lang="en-US" smtClean="0"/>
              <a:t>‹#›</a:t>
            </a:fld>
            <a:endParaRPr lang="en-US"/>
          </a:p>
        </p:txBody>
      </p:sp>
    </p:spTree>
    <p:extLst>
      <p:ext uri="{BB962C8B-B14F-4D97-AF65-F5344CB8AC3E}">
        <p14:creationId xmlns:p14="http://schemas.microsoft.com/office/powerpoint/2010/main" val="774604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296445-87F4-42C7-AEEA-EDEA9D35F46A}" type="datetimeFigureOut">
              <a:rPr lang="en-US" smtClean="0"/>
              <a:t>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B38F8C-C3B4-4388-BFAA-5B7E7F4F16D8}" type="slidenum">
              <a:rPr lang="en-US" smtClean="0"/>
              <a:t>‹#›</a:t>
            </a:fld>
            <a:endParaRPr lang="en-US"/>
          </a:p>
        </p:txBody>
      </p:sp>
    </p:spTree>
    <p:extLst>
      <p:ext uri="{BB962C8B-B14F-4D97-AF65-F5344CB8AC3E}">
        <p14:creationId xmlns:p14="http://schemas.microsoft.com/office/powerpoint/2010/main" val="150407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296445-87F4-42C7-AEEA-EDEA9D35F46A}" type="datetimeFigureOut">
              <a:rPr lang="en-US" smtClean="0"/>
              <a:t>2/23/2020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B38F8C-C3B4-4388-BFAA-5B7E7F4F16D8}" type="slidenum">
              <a:rPr lang="en-US" smtClean="0"/>
              <a:t>‹#›</a:t>
            </a:fld>
            <a:endParaRPr lang="en-US"/>
          </a:p>
        </p:txBody>
      </p:sp>
    </p:spTree>
    <p:extLst>
      <p:ext uri="{BB962C8B-B14F-4D97-AF65-F5344CB8AC3E}">
        <p14:creationId xmlns:p14="http://schemas.microsoft.com/office/powerpoint/2010/main" val="1570179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296445-87F4-42C7-AEEA-EDEA9D35F46A}" type="datetimeFigureOut">
              <a:rPr lang="en-US" smtClean="0"/>
              <a:t>2/23/2020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B38F8C-C3B4-4388-BFAA-5B7E7F4F16D8}" type="slidenum">
              <a:rPr lang="en-US" smtClean="0"/>
              <a:t>‹#›</a:t>
            </a:fld>
            <a:endParaRPr lang="en-US"/>
          </a:p>
        </p:txBody>
      </p:sp>
    </p:spTree>
    <p:extLst>
      <p:ext uri="{BB962C8B-B14F-4D97-AF65-F5344CB8AC3E}">
        <p14:creationId xmlns:p14="http://schemas.microsoft.com/office/powerpoint/2010/main" val="386770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296445-87F4-42C7-AEEA-EDEA9D35F46A}" type="datetimeFigureOut">
              <a:rPr lang="en-US" smtClean="0"/>
              <a:t>2/23/2020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B38F8C-C3B4-4388-BFAA-5B7E7F4F16D8}" type="slidenum">
              <a:rPr lang="en-US" smtClean="0"/>
              <a:t>‹#›</a:t>
            </a:fld>
            <a:endParaRPr lang="en-US"/>
          </a:p>
        </p:txBody>
      </p:sp>
    </p:spTree>
    <p:extLst>
      <p:ext uri="{BB962C8B-B14F-4D97-AF65-F5344CB8AC3E}">
        <p14:creationId xmlns:p14="http://schemas.microsoft.com/office/powerpoint/2010/main" val="679732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296445-87F4-42C7-AEEA-EDEA9D35F46A}" type="datetimeFigureOut">
              <a:rPr lang="en-US" smtClean="0"/>
              <a:t>2/23/2020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B38F8C-C3B4-4388-BFAA-5B7E7F4F16D8}" type="slidenum">
              <a:rPr lang="en-US" smtClean="0"/>
              <a:t>‹#›</a:t>
            </a:fld>
            <a:endParaRPr lang="en-US"/>
          </a:p>
        </p:txBody>
      </p:sp>
    </p:spTree>
    <p:extLst>
      <p:ext uri="{BB962C8B-B14F-4D97-AF65-F5344CB8AC3E}">
        <p14:creationId xmlns:p14="http://schemas.microsoft.com/office/powerpoint/2010/main" val="2985164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296445-87F4-42C7-AEEA-EDEA9D35F46A}" type="datetimeFigureOut">
              <a:rPr lang="en-US" smtClean="0"/>
              <a:t>2/23/2020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B38F8C-C3B4-4388-BFAA-5B7E7F4F16D8}" type="slidenum">
              <a:rPr lang="en-US" smtClean="0"/>
              <a:t>‹#›</a:t>
            </a:fld>
            <a:endParaRPr lang="en-US"/>
          </a:p>
        </p:txBody>
      </p:sp>
    </p:spTree>
    <p:extLst>
      <p:ext uri="{BB962C8B-B14F-4D97-AF65-F5344CB8AC3E}">
        <p14:creationId xmlns:p14="http://schemas.microsoft.com/office/powerpoint/2010/main" val="253341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B38F8C-C3B4-4388-BFAA-5B7E7F4F16D8}" type="slidenum">
              <a:rPr lang="en-US" smtClean="0"/>
              <a:t>‹#›</a:t>
            </a:fld>
            <a:endParaRPr lang="en-US"/>
          </a:p>
        </p:txBody>
      </p:sp>
      <p:sp>
        <p:nvSpPr>
          <p:cNvPr id="5" name="Date Placeholder 4"/>
          <p:cNvSpPr>
            <a:spLocks noGrp="1"/>
          </p:cNvSpPr>
          <p:nvPr>
            <p:ph type="dt" sz="half" idx="10"/>
          </p:nvPr>
        </p:nvSpPr>
        <p:spPr/>
        <p:txBody>
          <a:bodyPr/>
          <a:lstStyle/>
          <a:p>
            <a:fld id="{63296445-87F4-42C7-AEEA-EDEA9D35F46A}" type="datetimeFigureOut">
              <a:rPr lang="en-US" smtClean="0"/>
              <a:t>2/23/2020</a:t>
            </a:fld>
            <a:endParaRPr lang="en-US"/>
          </a:p>
        </p:txBody>
      </p:sp>
    </p:spTree>
    <p:extLst>
      <p:ext uri="{BB962C8B-B14F-4D97-AF65-F5344CB8AC3E}">
        <p14:creationId xmlns:p14="http://schemas.microsoft.com/office/powerpoint/2010/main" val="2846260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3296445-87F4-42C7-AEEA-EDEA9D35F46A}" type="datetimeFigureOut">
              <a:rPr lang="en-US" smtClean="0"/>
              <a:t>2/23/2020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1B38F8C-C3B4-4388-BFAA-5B7E7F4F16D8}" type="slidenum">
              <a:rPr lang="en-US" smtClean="0"/>
              <a:t>‹#›</a:t>
            </a:fld>
            <a:endParaRPr lang="en-US"/>
          </a:p>
        </p:txBody>
      </p:sp>
    </p:spTree>
    <p:extLst>
      <p:ext uri="{BB962C8B-B14F-4D97-AF65-F5344CB8AC3E}">
        <p14:creationId xmlns:p14="http://schemas.microsoft.com/office/powerpoint/2010/main" val="26814701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artform.ca/2011/12/silence-mobile-devices-sign/"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9B64268-23C0-490A-8CAF-50B4565A143A}"/>
              </a:ext>
            </a:extLst>
          </p:cNvPr>
          <p:cNvSpPr>
            <a:spLocks noGrp="1"/>
          </p:cNvSpPr>
          <p:nvPr>
            <p:ph type="ctrTitle"/>
          </p:nvPr>
        </p:nvSpPr>
        <p:spPr>
          <a:xfrm>
            <a:off x="3358615" y="1782698"/>
            <a:ext cx="5991771" cy="1646302"/>
          </a:xfrm>
        </p:spPr>
        <p:txBody>
          <a:bodyPr/>
          <a:lstStyle/>
          <a:p>
            <a:r>
              <a:rPr lang="en-US" sz="4400" b="1" i="1" dirty="0">
                <a:solidFill>
                  <a:schemeClr val="accent2">
                    <a:lumMod val="75000"/>
                  </a:schemeClr>
                </a:solidFill>
              </a:rPr>
              <a:t>Human </a:t>
            </a:r>
            <a:br>
              <a:rPr lang="en-US" sz="4400" b="1" i="1" dirty="0">
                <a:solidFill>
                  <a:schemeClr val="accent2">
                    <a:lumMod val="75000"/>
                  </a:schemeClr>
                </a:solidFill>
              </a:rPr>
            </a:br>
            <a:r>
              <a:rPr lang="en-US" sz="4400" b="1" i="1" dirty="0">
                <a:solidFill>
                  <a:schemeClr val="accent2">
                    <a:lumMod val="75000"/>
                  </a:schemeClr>
                </a:solidFill>
              </a:rPr>
              <a:t>Resources Management</a:t>
            </a:r>
          </a:p>
        </p:txBody>
      </p:sp>
      <p:sp>
        <p:nvSpPr>
          <p:cNvPr id="7" name="Subtitle 6">
            <a:extLst>
              <a:ext uri="{FF2B5EF4-FFF2-40B4-BE49-F238E27FC236}">
                <a16:creationId xmlns:a16="http://schemas.microsoft.com/office/drawing/2014/main" id="{416D4E56-FA2D-444C-BFA0-E439D56C0CD5}"/>
              </a:ext>
            </a:extLst>
          </p:cNvPr>
          <p:cNvSpPr>
            <a:spLocks noGrp="1"/>
          </p:cNvSpPr>
          <p:nvPr>
            <p:ph type="subTitle" idx="1"/>
          </p:nvPr>
        </p:nvSpPr>
        <p:spPr>
          <a:xfrm>
            <a:off x="127321" y="3908798"/>
            <a:ext cx="6979534" cy="2949202"/>
          </a:xfrm>
        </p:spPr>
        <p:txBody>
          <a:bodyPr>
            <a:noAutofit/>
          </a:bodyPr>
          <a:lstStyle/>
          <a:p>
            <a:pPr algn="ctr"/>
            <a:r>
              <a:rPr lang="en-US" sz="2400" b="1" dirty="0">
                <a:solidFill>
                  <a:schemeClr val="tx1"/>
                </a:solidFill>
              </a:rPr>
              <a:t>Presented By</a:t>
            </a:r>
          </a:p>
          <a:p>
            <a:pPr algn="ctr"/>
            <a:r>
              <a:rPr lang="en-US" sz="2400" b="1" dirty="0">
                <a:solidFill>
                  <a:schemeClr val="tx1"/>
                </a:solidFill>
              </a:rPr>
              <a:t>Donna Gabel, Executive Director</a:t>
            </a:r>
          </a:p>
          <a:p>
            <a:pPr algn="ctr"/>
            <a:r>
              <a:rPr lang="en-US" sz="2400" b="1" dirty="0">
                <a:solidFill>
                  <a:schemeClr val="tx1"/>
                </a:solidFill>
              </a:rPr>
              <a:t>and</a:t>
            </a:r>
          </a:p>
          <a:p>
            <a:pPr algn="ctr"/>
            <a:r>
              <a:rPr lang="en-US" sz="2400" b="1" dirty="0">
                <a:solidFill>
                  <a:schemeClr val="tx1"/>
                </a:solidFill>
              </a:rPr>
              <a:t>Stephanie Kendrick, Human Resources Manager</a:t>
            </a:r>
          </a:p>
          <a:p>
            <a:pPr algn="ctr"/>
            <a:r>
              <a:rPr lang="en-US" sz="2400" b="1" dirty="0">
                <a:solidFill>
                  <a:schemeClr val="tx1"/>
                </a:solidFill>
              </a:rPr>
              <a:t>Alexander City Housing Authority</a:t>
            </a:r>
          </a:p>
          <a:p>
            <a:pPr algn="ctr"/>
            <a:r>
              <a:rPr lang="en-US" sz="2400" b="1" dirty="0">
                <a:solidFill>
                  <a:schemeClr val="tx1"/>
                </a:solidFill>
              </a:rPr>
              <a:t>Alexander City, AL</a:t>
            </a:r>
          </a:p>
        </p:txBody>
      </p:sp>
      <p:pic>
        <p:nvPicPr>
          <p:cNvPr id="13" name="Picture 12" descr="A close up of a logo&#10;&#10;Description automatically generated">
            <a:extLst>
              <a:ext uri="{FF2B5EF4-FFF2-40B4-BE49-F238E27FC236}">
                <a16:creationId xmlns:a16="http://schemas.microsoft.com/office/drawing/2014/main" id="{3F777986-11DD-40B0-A9BF-01D973720C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332" y="136199"/>
            <a:ext cx="4413295" cy="1543110"/>
          </a:xfrm>
          <a:prstGeom prst="rect">
            <a:avLst/>
          </a:prstGeom>
        </p:spPr>
      </p:pic>
    </p:spTree>
    <p:extLst>
      <p:ext uri="{BB962C8B-B14F-4D97-AF65-F5344CB8AC3E}">
        <p14:creationId xmlns:p14="http://schemas.microsoft.com/office/powerpoint/2010/main" val="4026708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4" name="Straight Connector 1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4" name="Rectangle 2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picture containing drawing&#10;&#10;Description automatically generated">
            <a:extLst>
              <a:ext uri="{FF2B5EF4-FFF2-40B4-BE49-F238E27FC236}">
                <a16:creationId xmlns:a16="http://schemas.microsoft.com/office/drawing/2014/main" id="{E5C85309-2E63-4D78-9E17-67480AA6788C}"/>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046848" y="1131994"/>
            <a:ext cx="6100180" cy="4590386"/>
          </a:xfrm>
          <a:prstGeom prst="rect">
            <a:avLst/>
          </a:prstGeom>
        </p:spPr>
      </p:pic>
      <p:sp>
        <p:nvSpPr>
          <p:cNvPr id="2" name="TextBox 1">
            <a:extLst>
              <a:ext uri="{FF2B5EF4-FFF2-40B4-BE49-F238E27FC236}">
                <a16:creationId xmlns:a16="http://schemas.microsoft.com/office/drawing/2014/main" id="{968596D5-DA16-40F2-802C-4346B4DF2DA9}"/>
              </a:ext>
            </a:extLst>
          </p:cNvPr>
          <p:cNvSpPr txBox="1"/>
          <p:nvPr/>
        </p:nvSpPr>
        <p:spPr>
          <a:xfrm>
            <a:off x="5190015" y="651934"/>
            <a:ext cx="1808922" cy="646331"/>
          </a:xfrm>
          <a:prstGeom prst="rect">
            <a:avLst/>
          </a:prstGeom>
          <a:noFill/>
        </p:spPr>
        <p:txBody>
          <a:bodyPr wrap="square" rtlCol="0">
            <a:spAutoFit/>
          </a:bodyPr>
          <a:lstStyle/>
          <a:p>
            <a:r>
              <a:rPr lang="en-US" sz="3600" b="1" dirty="0"/>
              <a:t>PLEASE</a:t>
            </a:r>
          </a:p>
        </p:txBody>
      </p:sp>
    </p:spTree>
    <p:extLst>
      <p:ext uri="{BB962C8B-B14F-4D97-AF65-F5344CB8AC3E}">
        <p14:creationId xmlns:p14="http://schemas.microsoft.com/office/powerpoint/2010/main" val="3716832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7A5A170-7FCB-46E1-BC5D-0FEBD4C48B8B}"/>
              </a:ext>
            </a:extLst>
          </p:cNvPr>
          <p:cNvSpPr>
            <a:spLocks noGrp="1"/>
          </p:cNvSpPr>
          <p:nvPr>
            <p:ph type="title"/>
          </p:nvPr>
        </p:nvSpPr>
        <p:spPr>
          <a:xfrm>
            <a:off x="677334" y="250785"/>
            <a:ext cx="8596668" cy="906684"/>
          </a:xfrm>
        </p:spPr>
        <p:txBody>
          <a:bodyPr/>
          <a:lstStyle/>
          <a:p>
            <a:pPr algn="ctr"/>
            <a:r>
              <a:rPr lang="en-US" b="1" u="sng" dirty="0">
                <a:solidFill>
                  <a:srgbClr val="0070C0"/>
                </a:solidFill>
              </a:rPr>
              <a:t>Workshop Schedule</a:t>
            </a:r>
          </a:p>
        </p:txBody>
      </p:sp>
      <p:sp>
        <p:nvSpPr>
          <p:cNvPr id="5" name="Content Placeholder 4">
            <a:extLst>
              <a:ext uri="{FF2B5EF4-FFF2-40B4-BE49-F238E27FC236}">
                <a16:creationId xmlns:a16="http://schemas.microsoft.com/office/drawing/2014/main" id="{ECCB1F47-072C-409E-879B-D10716D68A87}"/>
              </a:ext>
            </a:extLst>
          </p:cNvPr>
          <p:cNvSpPr>
            <a:spLocks noGrp="1"/>
          </p:cNvSpPr>
          <p:nvPr>
            <p:ph idx="1"/>
          </p:nvPr>
        </p:nvSpPr>
        <p:spPr>
          <a:xfrm>
            <a:off x="358815" y="1655181"/>
            <a:ext cx="9225023" cy="4952034"/>
          </a:xfrm>
        </p:spPr>
        <p:txBody>
          <a:bodyPr>
            <a:normAutofit/>
          </a:bodyPr>
          <a:lstStyle/>
          <a:p>
            <a:pPr marL="0" indent="0">
              <a:buNone/>
            </a:pPr>
            <a:r>
              <a:rPr lang="en-US" sz="2400" b="1" dirty="0">
                <a:solidFill>
                  <a:srgbClr val="0070C0"/>
                </a:solidFill>
              </a:rPr>
              <a:t>Monday, 2/24/20</a:t>
            </a:r>
            <a:r>
              <a:rPr lang="en-US" sz="2400" dirty="0"/>
              <a:t>	   7:30 – 8:30 a.m.	  Continental Breakfast</a:t>
            </a:r>
          </a:p>
          <a:p>
            <a:pPr marL="0" indent="0">
              <a:buNone/>
            </a:pPr>
            <a:r>
              <a:rPr lang="en-US" sz="2400" dirty="0"/>
              <a:t>           </a:t>
            </a:r>
            <a:r>
              <a:rPr lang="en-US" sz="2400" b="1" dirty="0">
                <a:solidFill>
                  <a:srgbClr val="0070C0"/>
                </a:solidFill>
              </a:rPr>
              <a:t>and</a:t>
            </a:r>
            <a:r>
              <a:rPr lang="en-US" sz="2400" b="1" dirty="0">
                <a:solidFill>
                  <a:srgbClr val="00B0F0"/>
                </a:solidFill>
              </a:rPr>
              <a:t> </a:t>
            </a:r>
            <a:r>
              <a:rPr lang="en-US" sz="2400" dirty="0"/>
              <a:t>               8:30 – 12:00 noon	  Training</a:t>
            </a:r>
          </a:p>
          <a:p>
            <a:pPr marL="0" indent="0">
              <a:buNone/>
            </a:pPr>
            <a:r>
              <a:rPr lang="en-US" sz="2400" b="1" dirty="0">
                <a:solidFill>
                  <a:srgbClr val="0070C0"/>
                </a:solidFill>
              </a:rPr>
              <a:t>Tuesday, 2/25/20    </a:t>
            </a:r>
            <a:r>
              <a:rPr lang="en-US" sz="2400" dirty="0"/>
              <a:t>10:15 – 10:30 a.m.	  Break</a:t>
            </a:r>
          </a:p>
          <a:p>
            <a:pPr marL="0" indent="0">
              <a:buNone/>
            </a:pPr>
            <a:r>
              <a:rPr lang="en-US" sz="2400" dirty="0"/>
              <a:t>					      12:00 – 1:15 p.m.	  Lunch on your own</a:t>
            </a:r>
          </a:p>
          <a:p>
            <a:pPr marL="0" indent="0">
              <a:buNone/>
            </a:pPr>
            <a:r>
              <a:rPr lang="en-US" sz="2400" dirty="0"/>
              <a:t>						   1:15 – 4:30 p.m.	  Training</a:t>
            </a:r>
          </a:p>
          <a:p>
            <a:pPr marL="0" indent="0">
              <a:buNone/>
            </a:pPr>
            <a:r>
              <a:rPr lang="en-US" sz="2400" dirty="0"/>
              <a:t>						   2:45 – 3:00 p.m.     Break</a:t>
            </a:r>
          </a:p>
          <a:p>
            <a:pPr marL="0" indent="0">
              <a:buNone/>
            </a:pPr>
            <a:endParaRPr lang="en-US" sz="2400" dirty="0"/>
          </a:p>
          <a:p>
            <a:pPr marL="0" indent="0">
              <a:buNone/>
            </a:pPr>
            <a:r>
              <a:rPr lang="en-US" sz="2400" b="1" dirty="0">
                <a:solidFill>
                  <a:srgbClr val="0070C0"/>
                </a:solidFill>
              </a:rPr>
              <a:t>Wed., 2/26/20</a:t>
            </a:r>
            <a:r>
              <a:rPr lang="en-US" sz="2400" dirty="0"/>
              <a:t>		   7:30 – 8:30 a.m.     Continental Breakfast</a:t>
            </a:r>
          </a:p>
          <a:p>
            <a:pPr marL="0" indent="0">
              <a:buNone/>
            </a:pPr>
            <a:r>
              <a:rPr lang="en-US" sz="2400" dirty="0"/>
              <a:t>                                 8:30 – 12:00 noon	  Training</a:t>
            </a:r>
          </a:p>
          <a:p>
            <a:pPr marL="0" indent="0">
              <a:buNone/>
            </a:pPr>
            <a:endParaRPr lang="en-US" sz="2400" dirty="0"/>
          </a:p>
        </p:txBody>
      </p:sp>
    </p:spTree>
    <p:extLst>
      <p:ext uri="{BB962C8B-B14F-4D97-AF65-F5344CB8AC3E}">
        <p14:creationId xmlns:p14="http://schemas.microsoft.com/office/powerpoint/2010/main" val="4086798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59104" y="248518"/>
            <a:ext cx="7094483" cy="758952"/>
          </a:xfrm>
        </p:spPr>
        <p:txBody>
          <a:bodyPr>
            <a:noAutofit/>
          </a:bodyPr>
          <a:lstStyle/>
          <a:p>
            <a:r>
              <a:rPr lang="en-US" sz="6000" i="1" dirty="0"/>
              <a:t>           Disclaimer</a:t>
            </a:r>
            <a:br>
              <a:rPr lang="en-US" sz="6000" i="1" dirty="0"/>
            </a:br>
            <a:br>
              <a:rPr lang="en-US" sz="6000" i="1" dirty="0"/>
            </a:br>
            <a:br>
              <a:rPr lang="en-US" sz="6000" i="1" dirty="0"/>
            </a:br>
            <a:br>
              <a:rPr lang="en-US" sz="6000" i="1" dirty="0"/>
            </a:br>
            <a:br>
              <a:rPr lang="en-US" sz="6000" i="1" dirty="0"/>
            </a:br>
            <a:br>
              <a:rPr lang="en-US" sz="6000" i="1" dirty="0"/>
            </a:br>
            <a:br>
              <a:rPr lang="en-US" sz="6000" i="1" dirty="0"/>
            </a:br>
            <a:br>
              <a:rPr lang="en-US" sz="6000" i="1" dirty="0"/>
            </a:br>
            <a:r>
              <a:rPr lang="en-US" sz="6000" i="1" dirty="0"/>
              <a:t>Disclaimer</a:t>
            </a:r>
            <a:endParaRPr lang="en-US" sz="2800" i="1" dirty="0"/>
          </a:p>
        </p:txBody>
      </p:sp>
      <p:sp>
        <p:nvSpPr>
          <p:cNvPr id="2" name="Text Placeholder 1"/>
          <p:cNvSpPr>
            <a:spLocks noGrp="1"/>
          </p:cNvSpPr>
          <p:nvPr>
            <p:ph sz="quarter" idx="1"/>
          </p:nvPr>
        </p:nvSpPr>
        <p:spPr>
          <a:xfrm>
            <a:off x="659104" y="1432454"/>
            <a:ext cx="8503920" cy="4797552"/>
          </a:xfrm>
        </p:spPr>
        <p:txBody>
          <a:bodyPr>
            <a:normAutofit fontScale="85000" lnSpcReduction="10000"/>
          </a:bodyPr>
          <a:lstStyle/>
          <a:p>
            <a:pPr marL="0" indent="0" algn="just">
              <a:buNone/>
            </a:pPr>
            <a:r>
              <a:rPr lang="en-US" sz="2800" dirty="0"/>
              <a:t>The presentations, related documents, contents, and comments presented at this workshop are for informational purposes only and should not be construed as official interpretation of any laws, regulations, requirements, or compliance; or legal advice or legal opinion. </a:t>
            </a:r>
          </a:p>
          <a:p>
            <a:pPr marL="0" indent="0" algn="just">
              <a:buNone/>
            </a:pPr>
            <a:endParaRPr lang="en-US" sz="1300" dirty="0"/>
          </a:p>
          <a:p>
            <a:pPr marL="0" indent="0" algn="just">
              <a:buNone/>
            </a:pPr>
            <a:r>
              <a:rPr lang="en-US" sz="2800" dirty="0"/>
              <a:t>You are urged to consult related government agencies or your attorney concerning your own situation and any specific legal questions you have may have. </a:t>
            </a:r>
          </a:p>
          <a:p>
            <a:pPr marL="0" indent="0" algn="just">
              <a:buNone/>
            </a:pPr>
            <a:endParaRPr lang="en-US" sz="2800" dirty="0"/>
          </a:p>
          <a:p>
            <a:pPr marL="0" indent="0" algn="just">
              <a:buNone/>
            </a:pPr>
            <a:r>
              <a:rPr lang="en-US" sz="2800" dirty="0"/>
              <a:t>Donna Gabel, Executive Director, and Stephanie Kendrick, Human Resources Manager, are with the Alexander City Housing Authority in Alexander City, Alabama.</a:t>
            </a:r>
            <a:endParaRPr lang="en-US" dirty="0"/>
          </a:p>
        </p:txBody>
      </p:sp>
    </p:spTree>
    <p:extLst>
      <p:ext uri="{BB962C8B-B14F-4D97-AF65-F5344CB8AC3E}">
        <p14:creationId xmlns:p14="http://schemas.microsoft.com/office/powerpoint/2010/main" val="864276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7A5A170-7FCB-46E1-BC5D-0FEBD4C48B8B}"/>
              </a:ext>
            </a:extLst>
          </p:cNvPr>
          <p:cNvSpPr>
            <a:spLocks noGrp="1"/>
          </p:cNvSpPr>
          <p:nvPr>
            <p:ph type="title"/>
          </p:nvPr>
        </p:nvSpPr>
        <p:spPr>
          <a:xfrm>
            <a:off x="677334" y="250785"/>
            <a:ext cx="8596668" cy="906684"/>
          </a:xfrm>
        </p:spPr>
        <p:txBody>
          <a:bodyPr/>
          <a:lstStyle/>
          <a:p>
            <a:pPr algn="ctr"/>
            <a:r>
              <a:rPr lang="en-US" b="1" u="sng" dirty="0">
                <a:solidFill>
                  <a:srgbClr val="0070C0"/>
                </a:solidFill>
              </a:rPr>
              <a:t>Class Poll</a:t>
            </a:r>
          </a:p>
        </p:txBody>
      </p:sp>
      <p:sp>
        <p:nvSpPr>
          <p:cNvPr id="5" name="Content Placeholder 4">
            <a:extLst>
              <a:ext uri="{FF2B5EF4-FFF2-40B4-BE49-F238E27FC236}">
                <a16:creationId xmlns:a16="http://schemas.microsoft.com/office/drawing/2014/main" id="{ECCB1F47-072C-409E-879B-D10716D68A87}"/>
              </a:ext>
            </a:extLst>
          </p:cNvPr>
          <p:cNvSpPr>
            <a:spLocks noGrp="1"/>
          </p:cNvSpPr>
          <p:nvPr>
            <p:ph idx="1"/>
          </p:nvPr>
        </p:nvSpPr>
        <p:spPr>
          <a:xfrm>
            <a:off x="537719" y="2191139"/>
            <a:ext cx="9225023" cy="2698913"/>
          </a:xfrm>
        </p:spPr>
        <p:txBody>
          <a:bodyPr>
            <a:normAutofit/>
          </a:bodyPr>
          <a:lstStyle/>
          <a:p>
            <a:pPr marL="0" indent="0" algn="ctr">
              <a:buNone/>
            </a:pPr>
            <a:r>
              <a:rPr lang="en-US" sz="3600" b="1" dirty="0">
                <a:solidFill>
                  <a:srgbClr val="0070C0"/>
                </a:solidFill>
              </a:rPr>
              <a:t>Toughest or most common human resources or personnel issues or concerns you encounter?</a:t>
            </a:r>
          </a:p>
          <a:p>
            <a:pPr marL="0" indent="0">
              <a:buNone/>
            </a:pPr>
            <a:endParaRPr lang="en-US" sz="2400" b="1" dirty="0">
              <a:solidFill>
                <a:srgbClr val="0070C0"/>
              </a:solidFill>
            </a:endParaRPr>
          </a:p>
          <a:p>
            <a:pPr>
              <a:buClrTx/>
              <a:buFont typeface="Wingdings" panose="05000000000000000000" pitchFamily="2" charset="2"/>
              <a:buChar char="§"/>
            </a:pPr>
            <a:endParaRPr lang="en-US" sz="2400" dirty="0"/>
          </a:p>
          <a:p>
            <a:pPr marL="0" indent="0">
              <a:buNone/>
            </a:pPr>
            <a:endParaRPr lang="en-US" sz="2400" dirty="0"/>
          </a:p>
        </p:txBody>
      </p:sp>
    </p:spTree>
    <p:extLst>
      <p:ext uri="{BB962C8B-B14F-4D97-AF65-F5344CB8AC3E}">
        <p14:creationId xmlns:p14="http://schemas.microsoft.com/office/powerpoint/2010/main" val="1075025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4" name="Straight Connector 1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4" name="Rectangle 2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08C06D81-9A18-4FC8-AFCB-C23FF629599F}"/>
              </a:ext>
            </a:extLst>
          </p:cNvPr>
          <p:cNvSpPr/>
          <p:nvPr/>
        </p:nvSpPr>
        <p:spPr>
          <a:xfrm>
            <a:off x="2248903" y="454979"/>
            <a:ext cx="7691145" cy="1384995"/>
          </a:xfrm>
          <a:prstGeom prst="rect">
            <a:avLst/>
          </a:prstGeom>
        </p:spPr>
        <p:txBody>
          <a:bodyPr wrap="square">
            <a:spAutoFit/>
          </a:bodyPr>
          <a:lstStyle/>
          <a:p>
            <a:pPr marL="114300" marR="47625" algn="ctr">
              <a:spcBef>
                <a:spcPts val="0"/>
              </a:spcBef>
              <a:spcAft>
                <a:spcPts val="0"/>
              </a:spcAft>
            </a:pPr>
            <a:r>
              <a:rPr lang="en-US" sz="2800" b="1" dirty="0">
                <a:solidFill>
                  <a:srgbClr val="C00000"/>
                </a:solidFill>
                <a:latin typeface="Arial" panose="020B0604020202020204" pitchFamily="34" charset="0"/>
                <a:ea typeface="Times New Roman" panose="02020603050405020304" pitchFamily="18" charset="0"/>
              </a:rPr>
              <a:t>Group Exercise:</a:t>
            </a:r>
          </a:p>
          <a:p>
            <a:pPr marL="114300" marR="47625" algn="ctr">
              <a:spcBef>
                <a:spcPts val="0"/>
              </a:spcBef>
              <a:spcAft>
                <a:spcPts val="0"/>
              </a:spcAft>
            </a:pPr>
            <a:r>
              <a:rPr lang="en-US" sz="2800" b="1" dirty="0">
                <a:solidFill>
                  <a:srgbClr val="C00000"/>
                </a:solidFill>
                <a:latin typeface="Arial" panose="020B0604020202020204" pitchFamily="34" charset="0"/>
                <a:ea typeface="Times New Roman" panose="02020603050405020304" pitchFamily="18" charset="0"/>
              </a:rPr>
              <a:t>Can You Require Exempt Employees to Take Unpaid Furloughs?</a:t>
            </a:r>
            <a:endParaRPr lang="en-US" sz="2800" b="1" dirty="0">
              <a:solidFill>
                <a:srgbClr val="C00000"/>
              </a:solidFill>
              <a:latin typeface="Arial" panose="020B0604020202020204" pitchFamily="34" charset="0"/>
            </a:endParaRPr>
          </a:p>
        </p:txBody>
      </p:sp>
      <p:sp>
        <p:nvSpPr>
          <p:cNvPr id="4" name="Rectangle 3">
            <a:extLst>
              <a:ext uri="{FF2B5EF4-FFF2-40B4-BE49-F238E27FC236}">
                <a16:creationId xmlns:a16="http://schemas.microsoft.com/office/drawing/2014/main" id="{1260997F-187C-4F82-A47B-AC7D4103A8F9}"/>
              </a:ext>
            </a:extLst>
          </p:cNvPr>
          <p:cNvSpPr/>
          <p:nvPr/>
        </p:nvSpPr>
        <p:spPr>
          <a:xfrm>
            <a:off x="636029" y="2057590"/>
            <a:ext cx="3595273" cy="461665"/>
          </a:xfrm>
          <a:prstGeom prst="rect">
            <a:avLst/>
          </a:prstGeom>
        </p:spPr>
        <p:txBody>
          <a:bodyPr wrap="square">
            <a:spAutoFit/>
          </a:bodyPr>
          <a:lstStyle/>
          <a:p>
            <a:pPr marL="342900" marR="95250" lvl="0" indent="-342900">
              <a:spcBef>
                <a:spcPts val="0"/>
              </a:spcBef>
              <a:spcAft>
                <a:spcPts val="0"/>
              </a:spcAft>
              <a:buClr>
                <a:srgbClr val="0070C0"/>
              </a:buClr>
              <a:buFont typeface="+mj-lt"/>
              <a:buAutoNum type="arabicPeriod"/>
              <a:tabLst>
                <a:tab pos="457200" algn="l"/>
              </a:tabLst>
            </a:pPr>
            <a:r>
              <a:rPr lang="en-US" sz="2400" b="1" dirty="0">
                <a:solidFill>
                  <a:srgbClr val="000000"/>
                </a:solidFill>
                <a:latin typeface="Arial" panose="020B0604020202020204" pitchFamily="34" charset="0"/>
                <a:ea typeface="Times New Roman" panose="02020603050405020304" pitchFamily="18" charset="0"/>
              </a:rPr>
              <a:t> </a:t>
            </a:r>
            <a:r>
              <a:rPr lang="en-US" sz="2400" b="1" dirty="0">
                <a:solidFill>
                  <a:srgbClr val="0070C0"/>
                </a:solidFill>
                <a:latin typeface="Arial" panose="020B0604020202020204" pitchFamily="34" charset="0"/>
                <a:ea typeface="Times New Roman" panose="02020603050405020304" pitchFamily="18" charset="0"/>
              </a:rPr>
              <a:t>Weeklong furlough</a:t>
            </a:r>
            <a:r>
              <a:rPr lang="en-US" sz="2400" dirty="0">
                <a:solidFill>
                  <a:srgbClr val="000000"/>
                </a:solidFill>
                <a:latin typeface="Arial" panose="020B0604020202020204" pitchFamily="34" charset="0"/>
                <a:ea typeface="Times New Roman" panose="02020603050405020304" pitchFamily="18" charset="0"/>
              </a:rPr>
              <a:t>. </a:t>
            </a:r>
          </a:p>
        </p:txBody>
      </p:sp>
      <p:sp>
        <p:nvSpPr>
          <p:cNvPr id="5" name="Rectangle 4">
            <a:extLst>
              <a:ext uri="{FF2B5EF4-FFF2-40B4-BE49-F238E27FC236}">
                <a16:creationId xmlns:a16="http://schemas.microsoft.com/office/drawing/2014/main" id="{FB660285-F68D-412C-9CC5-3ADDC3E2C158}"/>
              </a:ext>
            </a:extLst>
          </p:cNvPr>
          <p:cNvSpPr/>
          <p:nvPr/>
        </p:nvSpPr>
        <p:spPr>
          <a:xfrm>
            <a:off x="593545" y="3118284"/>
            <a:ext cx="7691144" cy="461665"/>
          </a:xfrm>
          <a:prstGeom prst="rect">
            <a:avLst/>
          </a:prstGeom>
        </p:spPr>
        <p:txBody>
          <a:bodyPr wrap="none">
            <a:spAutoFit/>
          </a:bodyPr>
          <a:lstStyle/>
          <a:p>
            <a:pPr marL="457200" marR="95250" lvl="0" indent="-457200">
              <a:spcBef>
                <a:spcPts val="0"/>
              </a:spcBef>
              <a:spcAft>
                <a:spcPts val="0"/>
              </a:spcAft>
              <a:buFont typeface="+mj-lt"/>
              <a:buAutoNum type="arabicPeriod" startAt="2"/>
              <a:tabLst>
                <a:tab pos="457200" algn="l"/>
              </a:tabLst>
            </a:pPr>
            <a:r>
              <a:rPr lang="en-US" sz="2400" b="1" dirty="0">
                <a:solidFill>
                  <a:srgbClr val="0070C0"/>
                </a:solidFill>
                <a:latin typeface="Arial" panose="020B0604020202020204" pitchFamily="34" charset="0"/>
                <a:ea typeface="Times New Roman" panose="02020603050405020304" pitchFamily="18" charset="0"/>
              </a:rPr>
              <a:t>Partial-week furlough deducting employee pay.</a:t>
            </a:r>
            <a:r>
              <a:rPr lang="en-US" sz="2400" dirty="0">
                <a:solidFill>
                  <a:srgbClr val="0070C0"/>
                </a:solidFill>
                <a:latin typeface="Arial" panose="020B0604020202020204" pitchFamily="34" charset="0"/>
                <a:ea typeface="Times New Roman" panose="02020603050405020304" pitchFamily="18" charset="0"/>
              </a:rPr>
              <a:t> </a:t>
            </a:r>
          </a:p>
        </p:txBody>
      </p:sp>
      <p:sp>
        <p:nvSpPr>
          <p:cNvPr id="7" name="Rectangle 6">
            <a:extLst>
              <a:ext uri="{FF2B5EF4-FFF2-40B4-BE49-F238E27FC236}">
                <a16:creationId xmlns:a16="http://schemas.microsoft.com/office/drawing/2014/main" id="{51019A08-1405-4884-86E4-B09A4F6CB8E1}"/>
              </a:ext>
            </a:extLst>
          </p:cNvPr>
          <p:cNvSpPr/>
          <p:nvPr/>
        </p:nvSpPr>
        <p:spPr>
          <a:xfrm>
            <a:off x="643758" y="4178978"/>
            <a:ext cx="6965368" cy="461665"/>
          </a:xfrm>
          <a:prstGeom prst="rect">
            <a:avLst/>
          </a:prstGeom>
        </p:spPr>
        <p:txBody>
          <a:bodyPr wrap="none">
            <a:spAutoFit/>
          </a:bodyPr>
          <a:lstStyle/>
          <a:p>
            <a:pPr marL="342900" marR="95250" lvl="0" indent="-342900">
              <a:spcBef>
                <a:spcPts val="0"/>
              </a:spcBef>
              <a:spcAft>
                <a:spcPts val="0"/>
              </a:spcAft>
              <a:buFont typeface="+mj-lt"/>
              <a:buAutoNum type="arabicPeriod" startAt="3"/>
              <a:tabLst>
                <a:tab pos="457200" algn="l"/>
              </a:tabLst>
            </a:pPr>
            <a:r>
              <a:rPr lang="en-US" sz="2400" b="1" dirty="0">
                <a:solidFill>
                  <a:srgbClr val="0070C0"/>
                </a:solidFill>
                <a:latin typeface="Arial" panose="020B0604020202020204" pitchFamily="34" charset="0"/>
                <a:ea typeface="Times New Roman" panose="02020603050405020304" pitchFamily="18" charset="0"/>
              </a:rPr>
              <a:t> Partial-week furlough using vacation time. </a:t>
            </a:r>
          </a:p>
        </p:txBody>
      </p:sp>
      <p:sp>
        <p:nvSpPr>
          <p:cNvPr id="8" name="Rectangle 7">
            <a:extLst>
              <a:ext uri="{FF2B5EF4-FFF2-40B4-BE49-F238E27FC236}">
                <a16:creationId xmlns:a16="http://schemas.microsoft.com/office/drawing/2014/main" id="{4550C0F8-9F03-4EEA-AE6E-2E39F4B2E7DB}"/>
              </a:ext>
            </a:extLst>
          </p:cNvPr>
          <p:cNvSpPr/>
          <p:nvPr/>
        </p:nvSpPr>
        <p:spPr>
          <a:xfrm>
            <a:off x="636029" y="5294328"/>
            <a:ext cx="5785558" cy="461665"/>
          </a:xfrm>
          <a:prstGeom prst="rect">
            <a:avLst/>
          </a:prstGeom>
        </p:spPr>
        <p:txBody>
          <a:bodyPr wrap="none">
            <a:spAutoFit/>
          </a:bodyPr>
          <a:lstStyle/>
          <a:p>
            <a:pPr marL="457200" marR="95250" lvl="0" indent="-457200">
              <a:spcBef>
                <a:spcPts val="0"/>
              </a:spcBef>
              <a:spcAft>
                <a:spcPts val="0"/>
              </a:spcAft>
              <a:buFont typeface="+mj-lt"/>
              <a:buAutoNum type="arabicPeriod" startAt="4"/>
              <a:tabLst>
                <a:tab pos="457200" algn="l"/>
              </a:tabLst>
            </a:pPr>
            <a:r>
              <a:rPr lang="en-US" sz="2400" b="1" dirty="0">
                <a:solidFill>
                  <a:srgbClr val="0070C0"/>
                </a:solidFill>
                <a:latin typeface="Arial" panose="020B0604020202020204" pitchFamily="34" charset="0"/>
                <a:ea typeface="Times New Roman" panose="02020603050405020304" pitchFamily="18" charset="0"/>
              </a:rPr>
              <a:t>Permanent furlough arrangement.</a:t>
            </a:r>
            <a:r>
              <a:rPr lang="en-US" sz="2400" dirty="0">
                <a:solidFill>
                  <a:srgbClr val="0070C0"/>
                </a:solidFill>
                <a:latin typeface="Arial" panose="020B0604020202020204" pitchFamily="34" charset="0"/>
                <a:ea typeface="Times New Roman" panose="02020603050405020304" pitchFamily="18" charset="0"/>
              </a:rPr>
              <a:t> </a:t>
            </a:r>
            <a:endParaRPr lang="en-US" sz="2400" dirty="0">
              <a:solidFill>
                <a:srgbClr val="0070C0"/>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003878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4" name="Straight Connector 1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4" name="Rectangle 2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08C06D81-9A18-4FC8-AFCB-C23FF629599F}"/>
              </a:ext>
            </a:extLst>
          </p:cNvPr>
          <p:cNvSpPr/>
          <p:nvPr/>
        </p:nvSpPr>
        <p:spPr>
          <a:xfrm>
            <a:off x="2248903" y="454979"/>
            <a:ext cx="7691145" cy="954107"/>
          </a:xfrm>
          <a:prstGeom prst="rect">
            <a:avLst/>
          </a:prstGeom>
        </p:spPr>
        <p:txBody>
          <a:bodyPr wrap="square">
            <a:spAutoFit/>
          </a:bodyPr>
          <a:lstStyle/>
          <a:p>
            <a:pPr marL="114300" marR="47625" algn="ctr">
              <a:spcBef>
                <a:spcPts val="0"/>
              </a:spcBef>
              <a:spcAft>
                <a:spcPts val="0"/>
              </a:spcAft>
            </a:pPr>
            <a:r>
              <a:rPr lang="en-US" sz="2800" b="1" dirty="0">
                <a:solidFill>
                  <a:srgbClr val="C00000"/>
                </a:solidFill>
                <a:latin typeface="Arial" panose="020B0604020202020204" pitchFamily="34" charset="0"/>
                <a:ea typeface="Times New Roman" panose="02020603050405020304" pitchFamily="18" charset="0"/>
              </a:rPr>
              <a:t>Can You Require Exempt Employees to Take Unpaid Furloughs?</a:t>
            </a:r>
            <a:endParaRPr lang="en-US" sz="2800" b="1" dirty="0">
              <a:solidFill>
                <a:srgbClr val="C00000"/>
              </a:solidFill>
              <a:latin typeface="Arial" panose="020B0604020202020204" pitchFamily="34" charset="0"/>
            </a:endParaRPr>
          </a:p>
        </p:txBody>
      </p:sp>
      <p:sp>
        <p:nvSpPr>
          <p:cNvPr id="4" name="Rectangle 3">
            <a:extLst>
              <a:ext uri="{FF2B5EF4-FFF2-40B4-BE49-F238E27FC236}">
                <a16:creationId xmlns:a16="http://schemas.microsoft.com/office/drawing/2014/main" id="{1260997F-187C-4F82-A47B-AC7D4103A8F9}"/>
              </a:ext>
            </a:extLst>
          </p:cNvPr>
          <p:cNvSpPr/>
          <p:nvPr/>
        </p:nvSpPr>
        <p:spPr>
          <a:xfrm>
            <a:off x="663721" y="1415506"/>
            <a:ext cx="3595273" cy="461665"/>
          </a:xfrm>
          <a:prstGeom prst="rect">
            <a:avLst/>
          </a:prstGeom>
        </p:spPr>
        <p:txBody>
          <a:bodyPr wrap="square">
            <a:spAutoFit/>
          </a:bodyPr>
          <a:lstStyle/>
          <a:p>
            <a:pPr marL="342900" marR="95250" lvl="0" indent="-342900">
              <a:spcBef>
                <a:spcPts val="0"/>
              </a:spcBef>
              <a:spcAft>
                <a:spcPts val="0"/>
              </a:spcAft>
              <a:buClr>
                <a:srgbClr val="0070C0"/>
              </a:buClr>
              <a:buFont typeface="+mj-lt"/>
              <a:buAutoNum type="arabicPeriod"/>
              <a:tabLst>
                <a:tab pos="457200" algn="l"/>
              </a:tabLst>
            </a:pPr>
            <a:r>
              <a:rPr lang="en-US" sz="2400" b="1" dirty="0">
                <a:solidFill>
                  <a:srgbClr val="000000"/>
                </a:solidFill>
                <a:latin typeface="Arial" panose="020B0604020202020204" pitchFamily="34" charset="0"/>
                <a:ea typeface="Times New Roman" panose="02020603050405020304" pitchFamily="18" charset="0"/>
              </a:rPr>
              <a:t> </a:t>
            </a:r>
            <a:r>
              <a:rPr lang="en-US" sz="2400" b="1" dirty="0">
                <a:solidFill>
                  <a:srgbClr val="0070C0"/>
                </a:solidFill>
                <a:latin typeface="Arial" panose="020B0604020202020204" pitchFamily="34" charset="0"/>
                <a:ea typeface="Times New Roman" panose="02020603050405020304" pitchFamily="18" charset="0"/>
              </a:rPr>
              <a:t>Weeklong furlough</a:t>
            </a:r>
            <a:r>
              <a:rPr lang="en-US" sz="2400" dirty="0">
                <a:solidFill>
                  <a:srgbClr val="000000"/>
                </a:solidFill>
                <a:latin typeface="Arial" panose="020B0604020202020204" pitchFamily="34" charset="0"/>
                <a:ea typeface="Times New Roman" panose="02020603050405020304" pitchFamily="18" charset="0"/>
              </a:rPr>
              <a:t>. </a:t>
            </a:r>
          </a:p>
        </p:txBody>
      </p:sp>
      <p:sp>
        <p:nvSpPr>
          <p:cNvPr id="5" name="Rectangle 4">
            <a:extLst>
              <a:ext uri="{FF2B5EF4-FFF2-40B4-BE49-F238E27FC236}">
                <a16:creationId xmlns:a16="http://schemas.microsoft.com/office/drawing/2014/main" id="{FB660285-F68D-412C-9CC5-3ADDC3E2C158}"/>
              </a:ext>
            </a:extLst>
          </p:cNvPr>
          <p:cNvSpPr/>
          <p:nvPr/>
        </p:nvSpPr>
        <p:spPr>
          <a:xfrm>
            <a:off x="673363" y="2721269"/>
            <a:ext cx="7691144" cy="461665"/>
          </a:xfrm>
          <a:prstGeom prst="rect">
            <a:avLst/>
          </a:prstGeom>
        </p:spPr>
        <p:txBody>
          <a:bodyPr wrap="none">
            <a:spAutoFit/>
          </a:bodyPr>
          <a:lstStyle/>
          <a:p>
            <a:pPr marL="457200" marR="95250" lvl="0" indent="-457200">
              <a:spcBef>
                <a:spcPts val="0"/>
              </a:spcBef>
              <a:spcAft>
                <a:spcPts val="0"/>
              </a:spcAft>
              <a:buFont typeface="+mj-lt"/>
              <a:buAutoNum type="arabicPeriod" startAt="2"/>
              <a:tabLst>
                <a:tab pos="457200" algn="l"/>
              </a:tabLst>
            </a:pPr>
            <a:r>
              <a:rPr lang="en-US" sz="2400" b="1" dirty="0">
                <a:solidFill>
                  <a:srgbClr val="0070C0"/>
                </a:solidFill>
                <a:latin typeface="Arial" panose="020B0604020202020204" pitchFamily="34" charset="0"/>
                <a:ea typeface="Times New Roman" panose="02020603050405020304" pitchFamily="18" charset="0"/>
              </a:rPr>
              <a:t>Partial-week furlough deducting employee pay.</a:t>
            </a:r>
            <a:r>
              <a:rPr lang="en-US" sz="2400" dirty="0">
                <a:solidFill>
                  <a:srgbClr val="0070C0"/>
                </a:solidFill>
                <a:latin typeface="Arial" panose="020B0604020202020204" pitchFamily="34" charset="0"/>
                <a:ea typeface="Times New Roman" panose="02020603050405020304" pitchFamily="18" charset="0"/>
              </a:rPr>
              <a:t> </a:t>
            </a:r>
          </a:p>
        </p:txBody>
      </p:sp>
      <p:sp>
        <p:nvSpPr>
          <p:cNvPr id="7" name="Rectangle 6">
            <a:extLst>
              <a:ext uri="{FF2B5EF4-FFF2-40B4-BE49-F238E27FC236}">
                <a16:creationId xmlns:a16="http://schemas.microsoft.com/office/drawing/2014/main" id="{51019A08-1405-4884-86E4-B09A4F6CB8E1}"/>
              </a:ext>
            </a:extLst>
          </p:cNvPr>
          <p:cNvSpPr/>
          <p:nvPr/>
        </p:nvSpPr>
        <p:spPr>
          <a:xfrm>
            <a:off x="681999" y="3783538"/>
            <a:ext cx="6965368" cy="461665"/>
          </a:xfrm>
          <a:prstGeom prst="rect">
            <a:avLst/>
          </a:prstGeom>
        </p:spPr>
        <p:txBody>
          <a:bodyPr wrap="none">
            <a:spAutoFit/>
          </a:bodyPr>
          <a:lstStyle/>
          <a:p>
            <a:pPr marL="342900" marR="95250" lvl="0" indent="-342900">
              <a:spcBef>
                <a:spcPts val="0"/>
              </a:spcBef>
              <a:spcAft>
                <a:spcPts val="0"/>
              </a:spcAft>
              <a:buFont typeface="+mj-lt"/>
              <a:buAutoNum type="arabicPeriod" startAt="3"/>
              <a:tabLst>
                <a:tab pos="457200" algn="l"/>
              </a:tabLst>
            </a:pPr>
            <a:r>
              <a:rPr lang="en-US" sz="2400" b="1" dirty="0">
                <a:solidFill>
                  <a:srgbClr val="0070C0"/>
                </a:solidFill>
                <a:latin typeface="Arial" panose="020B0604020202020204" pitchFamily="34" charset="0"/>
                <a:ea typeface="Times New Roman" panose="02020603050405020304" pitchFamily="18" charset="0"/>
              </a:rPr>
              <a:t> Partial-week furlough using vacation time. </a:t>
            </a:r>
          </a:p>
        </p:txBody>
      </p:sp>
      <p:sp>
        <p:nvSpPr>
          <p:cNvPr id="8" name="Rectangle 7">
            <a:extLst>
              <a:ext uri="{FF2B5EF4-FFF2-40B4-BE49-F238E27FC236}">
                <a16:creationId xmlns:a16="http://schemas.microsoft.com/office/drawing/2014/main" id="{4550C0F8-9F03-4EEA-AE6E-2E39F4B2E7DB}"/>
              </a:ext>
            </a:extLst>
          </p:cNvPr>
          <p:cNvSpPr/>
          <p:nvPr/>
        </p:nvSpPr>
        <p:spPr>
          <a:xfrm>
            <a:off x="643192" y="5029479"/>
            <a:ext cx="5785558" cy="461665"/>
          </a:xfrm>
          <a:prstGeom prst="rect">
            <a:avLst/>
          </a:prstGeom>
        </p:spPr>
        <p:txBody>
          <a:bodyPr wrap="none">
            <a:spAutoFit/>
          </a:bodyPr>
          <a:lstStyle/>
          <a:p>
            <a:pPr marL="457200" marR="95250" lvl="0" indent="-457200">
              <a:spcBef>
                <a:spcPts val="0"/>
              </a:spcBef>
              <a:spcAft>
                <a:spcPts val="0"/>
              </a:spcAft>
              <a:buFont typeface="+mj-lt"/>
              <a:buAutoNum type="arabicPeriod" startAt="4"/>
              <a:tabLst>
                <a:tab pos="457200" algn="l"/>
              </a:tabLst>
            </a:pPr>
            <a:r>
              <a:rPr lang="en-US" sz="2400" b="1" dirty="0">
                <a:solidFill>
                  <a:srgbClr val="0070C0"/>
                </a:solidFill>
                <a:latin typeface="Arial" panose="020B0604020202020204" pitchFamily="34" charset="0"/>
                <a:ea typeface="Times New Roman" panose="02020603050405020304" pitchFamily="18" charset="0"/>
              </a:rPr>
              <a:t>Permanent furlough arrangement.</a:t>
            </a:r>
            <a:r>
              <a:rPr lang="en-US" sz="2400" dirty="0">
                <a:solidFill>
                  <a:srgbClr val="0070C0"/>
                </a:solidFill>
                <a:latin typeface="Arial" panose="020B0604020202020204" pitchFamily="34" charset="0"/>
                <a:ea typeface="Times New Roman" panose="02020603050405020304" pitchFamily="18" charset="0"/>
              </a:rPr>
              <a:t> </a:t>
            </a:r>
            <a:endParaRPr lang="en-US" sz="2400" dirty="0">
              <a:solidFill>
                <a:srgbClr val="0070C0"/>
              </a:solidFill>
              <a:latin typeface="Times New Roman" panose="02020603050405020304" pitchFamily="18" charset="0"/>
              <a:ea typeface="Calibri" panose="020F0502020204030204" pitchFamily="34" charset="0"/>
            </a:endParaRPr>
          </a:p>
        </p:txBody>
      </p:sp>
      <p:sp>
        <p:nvSpPr>
          <p:cNvPr id="9" name="TextBox 8">
            <a:extLst>
              <a:ext uri="{FF2B5EF4-FFF2-40B4-BE49-F238E27FC236}">
                <a16:creationId xmlns:a16="http://schemas.microsoft.com/office/drawing/2014/main" id="{2324EF2C-B216-4F44-83F4-7489A7D7C37E}"/>
              </a:ext>
            </a:extLst>
          </p:cNvPr>
          <p:cNvSpPr txBox="1"/>
          <p:nvPr/>
        </p:nvSpPr>
        <p:spPr>
          <a:xfrm>
            <a:off x="8953611" y="1369031"/>
            <a:ext cx="1820548" cy="461665"/>
          </a:xfrm>
          <a:prstGeom prst="rect">
            <a:avLst/>
          </a:prstGeom>
          <a:noFill/>
        </p:spPr>
        <p:txBody>
          <a:bodyPr wrap="square" rtlCol="0">
            <a:spAutoFit/>
          </a:bodyPr>
          <a:lstStyle/>
          <a:p>
            <a:pPr marL="342900" indent="-342900">
              <a:buFont typeface="Wingdings" panose="05000000000000000000" pitchFamily="2" charset="2"/>
              <a:buChar char="ü"/>
            </a:pPr>
            <a:r>
              <a:rPr lang="en-US" sz="2400" b="1" dirty="0">
                <a:solidFill>
                  <a:schemeClr val="accent5">
                    <a:lumMod val="75000"/>
                  </a:schemeClr>
                </a:solidFill>
              </a:rPr>
              <a:t>YES</a:t>
            </a:r>
          </a:p>
        </p:txBody>
      </p:sp>
      <p:sp>
        <p:nvSpPr>
          <p:cNvPr id="23" name="TextBox 22">
            <a:extLst>
              <a:ext uri="{FF2B5EF4-FFF2-40B4-BE49-F238E27FC236}">
                <a16:creationId xmlns:a16="http://schemas.microsoft.com/office/drawing/2014/main" id="{6DEA9796-63D7-4B0A-9FE9-1A0179DA6FFC}"/>
              </a:ext>
            </a:extLst>
          </p:cNvPr>
          <p:cNvSpPr txBox="1"/>
          <p:nvPr/>
        </p:nvSpPr>
        <p:spPr>
          <a:xfrm>
            <a:off x="8968104" y="3800201"/>
            <a:ext cx="1820548" cy="461665"/>
          </a:xfrm>
          <a:prstGeom prst="rect">
            <a:avLst/>
          </a:prstGeom>
          <a:noFill/>
        </p:spPr>
        <p:txBody>
          <a:bodyPr wrap="square" rtlCol="0">
            <a:spAutoFit/>
          </a:bodyPr>
          <a:lstStyle/>
          <a:p>
            <a:pPr marL="342900" indent="-342900">
              <a:buFont typeface="Wingdings" panose="05000000000000000000" pitchFamily="2" charset="2"/>
              <a:buChar char="ü"/>
            </a:pPr>
            <a:r>
              <a:rPr lang="en-US" sz="2400" b="1" dirty="0">
                <a:solidFill>
                  <a:schemeClr val="accent5">
                    <a:lumMod val="75000"/>
                  </a:schemeClr>
                </a:solidFill>
              </a:rPr>
              <a:t>YES</a:t>
            </a:r>
          </a:p>
        </p:txBody>
      </p:sp>
      <p:sp>
        <p:nvSpPr>
          <p:cNvPr id="25" name="TextBox 24">
            <a:extLst>
              <a:ext uri="{FF2B5EF4-FFF2-40B4-BE49-F238E27FC236}">
                <a16:creationId xmlns:a16="http://schemas.microsoft.com/office/drawing/2014/main" id="{FA88AC1A-12ED-4177-8450-6F88A68F706F}"/>
              </a:ext>
            </a:extLst>
          </p:cNvPr>
          <p:cNvSpPr txBox="1"/>
          <p:nvPr/>
        </p:nvSpPr>
        <p:spPr>
          <a:xfrm>
            <a:off x="8948763" y="4993100"/>
            <a:ext cx="1820548" cy="461665"/>
          </a:xfrm>
          <a:prstGeom prst="rect">
            <a:avLst/>
          </a:prstGeom>
          <a:noFill/>
        </p:spPr>
        <p:txBody>
          <a:bodyPr wrap="square" rtlCol="0">
            <a:spAutoFit/>
          </a:bodyPr>
          <a:lstStyle/>
          <a:p>
            <a:pPr marL="342900" indent="-342900">
              <a:buFont typeface="Wingdings" panose="05000000000000000000" pitchFamily="2" charset="2"/>
              <a:buChar char="ü"/>
            </a:pPr>
            <a:r>
              <a:rPr lang="en-US" sz="2400" b="1" dirty="0">
                <a:solidFill>
                  <a:schemeClr val="accent5">
                    <a:lumMod val="75000"/>
                  </a:schemeClr>
                </a:solidFill>
              </a:rPr>
              <a:t>YES</a:t>
            </a:r>
          </a:p>
        </p:txBody>
      </p:sp>
      <p:sp>
        <p:nvSpPr>
          <p:cNvPr id="26" name="TextBox 25">
            <a:extLst>
              <a:ext uri="{FF2B5EF4-FFF2-40B4-BE49-F238E27FC236}">
                <a16:creationId xmlns:a16="http://schemas.microsoft.com/office/drawing/2014/main" id="{C5CD7028-699E-41EB-9A31-E0C8A5765295}"/>
              </a:ext>
            </a:extLst>
          </p:cNvPr>
          <p:cNvSpPr txBox="1"/>
          <p:nvPr/>
        </p:nvSpPr>
        <p:spPr>
          <a:xfrm>
            <a:off x="8961320" y="2692759"/>
            <a:ext cx="1820548" cy="461665"/>
          </a:xfrm>
          <a:prstGeom prst="rect">
            <a:avLst/>
          </a:prstGeom>
          <a:noFill/>
        </p:spPr>
        <p:txBody>
          <a:bodyPr wrap="square" rtlCol="0">
            <a:spAutoFit/>
          </a:bodyPr>
          <a:lstStyle/>
          <a:p>
            <a:pPr marL="342900" indent="-342900">
              <a:buClr>
                <a:srgbClr val="C00000"/>
              </a:buClr>
              <a:buFont typeface="Wingdings" panose="05000000000000000000" pitchFamily="2" charset="2"/>
              <a:buChar char="v"/>
            </a:pPr>
            <a:r>
              <a:rPr lang="en-US" sz="2400" b="1" dirty="0">
                <a:solidFill>
                  <a:srgbClr val="0070C0"/>
                </a:solidFill>
              </a:rPr>
              <a:t> </a:t>
            </a:r>
            <a:r>
              <a:rPr lang="en-US" sz="2400" b="1" dirty="0">
                <a:solidFill>
                  <a:srgbClr val="C00000"/>
                </a:solidFill>
              </a:rPr>
              <a:t>NO</a:t>
            </a:r>
          </a:p>
        </p:txBody>
      </p:sp>
      <p:sp>
        <p:nvSpPr>
          <p:cNvPr id="10" name="Rectangle 9">
            <a:extLst>
              <a:ext uri="{FF2B5EF4-FFF2-40B4-BE49-F238E27FC236}">
                <a16:creationId xmlns:a16="http://schemas.microsoft.com/office/drawing/2014/main" id="{442A9469-81C2-4D9E-B990-A808FCC1D6F8}"/>
              </a:ext>
            </a:extLst>
          </p:cNvPr>
          <p:cNvSpPr/>
          <p:nvPr/>
        </p:nvSpPr>
        <p:spPr>
          <a:xfrm>
            <a:off x="1100247" y="1846508"/>
            <a:ext cx="10184308" cy="923330"/>
          </a:xfrm>
          <a:prstGeom prst="rect">
            <a:avLst/>
          </a:prstGeom>
        </p:spPr>
        <p:txBody>
          <a:bodyPr wrap="square">
            <a:spAutoFit/>
          </a:bodyPr>
          <a:lstStyle/>
          <a:p>
            <a:pPr marR="95250" lvl="0">
              <a:spcBef>
                <a:spcPts val="0"/>
              </a:spcBef>
              <a:spcAft>
                <a:spcPts val="0"/>
              </a:spcAft>
              <a:tabLst>
                <a:tab pos="457200" algn="l"/>
              </a:tabLst>
            </a:pPr>
            <a:r>
              <a:rPr lang="en-US" dirty="0">
                <a:solidFill>
                  <a:srgbClr val="000000"/>
                </a:solidFill>
                <a:latin typeface="Arial" panose="020B0604020202020204" pitchFamily="34" charset="0"/>
                <a:ea typeface="Times New Roman" panose="02020603050405020304" pitchFamily="18" charset="0"/>
              </a:rPr>
              <a:t>If you set up a weeklong furlough and don’t pay exempt employees, there is no risk of losing the employees’ exempt status because the FLSA states that exempt employees need not be paid for any workweek in which they perform no work.</a:t>
            </a:r>
            <a:endParaRPr lang="en-US" sz="3200" dirty="0">
              <a:effectLst/>
              <a:latin typeface="Times New Roman" panose="02020603050405020304" pitchFamily="18" charset="0"/>
              <a:ea typeface="Calibri" panose="020F0502020204030204" pitchFamily="34" charset="0"/>
            </a:endParaRPr>
          </a:p>
        </p:txBody>
      </p:sp>
      <p:sp>
        <p:nvSpPr>
          <p:cNvPr id="12" name="Rectangle 11">
            <a:extLst>
              <a:ext uri="{FF2B5EF4-FFF2-40B4-BE49-F238E27FC236}">
                <a16:creationId xmlns:a16="http://schemas.microsoft.com/office/drawing/2014/main" id="{874FDA22-1B4E-4DCD-A1F2-2515202578B3}"/>
              </a:ext>
            </a:extLst>
          </p:cNvPr>
          <p:cNvSpPr/>
          <p:nvPr/>
        </p:nvSpPr>
        <p:spPr>
          <a:xfrm>
            <a:off x="1153740" y="3118812"/>
            <a:ext cx="10023432" cy="646331"/>
          </a:xfrm>
          <a:prstGeom prst="rect">
            <a:avLst/>
          </a:prstGeom>
        </p:spPr>
        <p:txBody>
          <a:bodyPr wrap="square">
            <a:spAutoFit/>
          </a:bodyPr>
          <a:lstStyle/>
          <a:p>
            <a:r>
              <a:rPr lang="en-US" dirty="0">
                <a:solidFill>
                  <a:srgbClr val="000000"/>
                </a:solidFill>
                <a:latin typeface="Arial" panose="020B0604020202020204" pitchFamily="34" charset="0"/>
                <a:ea typeface="Times New Roman" panose="02020603050405020304" pitchFamily="18" charset="0"/>
              </a:rPr>
              <a:t>If you set up a partial-week furlough and deduct the pay of exempt employees for the furlough days, the employees are at risk of losing their exempt status &amp; may be entitled to OT.</a:t>
            </a:r>
            <a:endParaRPr lang="en-US" dirty="0"/>
          </a:p>
        </p:txBody>
      </p:sp>
      <p:sp>
        <p:nvSpPr>
          <p:cNvPr id="27" name="Rectangle 26">
            <a:extLst>
              <a:ext uri="{FF2B5EF4-FFF2-40B4-BE49-F238E27FC236}">
                <a16:creationId xmlns:a16="http://schemas.microsoft.com/office/drawing/2014/main" id="{46138164-9404-4916-BF47-935B24FAF960}"/>
              </a:ext>
            </a:extLst>
          </p:cNvPr>
          <p:cNvSpPr/>
          <p:nvPr/>
        </p:nvSpPr>
        <p:spPr>
          <a:xfrm>
            <a:off x="1100247" y="4175676"/>
            <a:ext cx="10055475" cy="923330"/>
          </a:xfrm>
          <a:prstGeom prst="rect">
            <a:avLst/>
          </a:prstGeom>
        </p:spPr>
        <p:txBody>
          <a:bodyPr wrap="square">
            <a:spAutoFit/>
          </a:bodyPr>
          <a:lstStyle/>
          <a:p>
            <a:pPr marR="95250" lvl="0">
              <a:spcBef>
                <a:spcPts val="0"/>
              </a:spcBef>
              <a:spcAft>
                <a:spcPts val="0"/>
              </a:spcAft>
              <a:tabLst>
                <a:tab pos="457200" algn="l"/>
              </a:tabLst>
            </a:pPr>
            <a:r>
              <a:rPr lang="en-US" dirty="0">
                <a:solidFill>
                  <a:srgbClr val="000000"/>
                </a:solidFill>
                <a:latin typeface="Arial" panose="020B0604020202020204" pitchFamily="34" charset="0"/>
                <a:ea typeface="Times New Roman" panose="02020603050405020304" pitchFamily="18" charset="0"/>
              </a:rPr>
              <a:t>If you set up a partial-week furlough and use vacation time for the furlough time so that the employees receive their usual salary, there is no risk of losing the exemption. But this requires that every employee on furlough has enough vacation time to cover the furlough.</a:t>
            </a:r>
            <a:endParaRPr lang="en-US" sz="3200" dirty="0">
              <a:effectLst/>
              <a:latin typeface="Times New Roman" panose="02020603050405020304" pitchFamily="18" charset="0"/>
              <a:ea typeface="Calibri" panose="020F0502020204030204" pitchFamily="34" charset="0"/>
            </a:endParaRPr>
          </a:p>
        </p:txBody>
      </p:sp>
      <p:sp>
        <p:nvSpPr>
          <p:cNvPr id="28" name="Rectangle 27">
            <a:extLst>
              <a:ext uri="{FF2B5EF4-FFF2-40B4-BE49-F238E27FC236}">
                <a16:creationId xmlns:a16="http://schemas.microsoft.com/office/drawing/2014/main" id="{F7546DD7-078C-46C8-B3FB-202F3223A63C}"/>
              </a:ext>
            </a:extLst>
          </p:cNvPr>
          <p:cNvSpPr/>
          <p:nvPr/>
        </p:nvSpPr>
        <p:spPr>
          <a:xfrm>
            <a:off x="1090761" y="5385380"/>
            <a:ext cx="10055474" cy="1200329"/>
          </a:xfrm>
          <a:prstGeom prst="rect">
            <a:avLst/>
          </a:prstGeom>
        </p:spPr>
        <p:txBody>
          <a:bodyPr wrap="square">
            <a:spAutoFit/>
          </a:bodyPr>
          <a:lstStyle/>
          <a:p>
            <a:r>
              <a:rPr lang="en-US" dirty="0">
                <a:solidFill>
                  <a:srgbClr val="000000"/>
                </a:solidFill>
                <a:latin typeface="Arial" panose="020B0604020202020204" pitchFamily="34" charset="0"/>
                <a:ea typeface="Times New Roman" panose="02020603050405020304" pitchFamily="18" charset="0"/>
              </a:rPr>
              <a:t>You may set up a permanent change in an employee’s usual weekly schedule, such as changing the work week from 5 days to 4 days and altering the employee’s salary to match. Exempt employees must still receive at least the weekly salary required by the FLSA for exemption.</a:t>
            </a:r>
            <a:br>
              <a:rPr lang="en-US" dirty="0">
                <a:solidFill>
                  <a:srgbClr val="000000"/>
                </a:solidFill>
                <a:latin typeface="Arial" panose="020B0604020202020204" pitchFamily="34" charset="0"/>
                <a:ea typeface="Times New Roman" panose="02020603050405020304" pitchFamily="18" charset="0"/>
              </a:rPr>
            </a:br>
            <a:endParaRPr lang="en-US" dirty="0"/>
          </a:p>
        </p:txBody>
      </p:sp>
    </p:spTree>
    <p:extLst>
      <p:ext uri="{BB962C8B-B14F-4D97-AF65-F5344CB8AC3E}">
        <p14:creationId xmlns:p14="http://schemas.microsoft.com/office/powerpoint/2010/main" val="2891225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wipe(down)">
                                      <p:cBhvr>
                                        <p:cTn id="35" dur="580">
                                          <p:stCondLst>
                                            <p:cond delay="0"/>
                                          </p:stCondLst>
                                        </p:cTn>
                                        <p:tgtEl>
                                          <p:spTgt spid="26"/>
                                        </p:tgtEl>
                                      </p:cBhvr>
                                    </p:animEffect>
                                    <p:anim calcmode="lin" valueType="num">
                                      <p:cBhvr>
                                        <p:cTn id="36" dur="1822"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26"/>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26"/>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26"/>
                                        </p:tgtEl>
                                        <p:attrNameLst>
                                          <p:attrName>ppt_y</p:attrName>
                                        </p:attrNameLst>
                                      </p:cBhvr>
                                      <p:tavLst>
                                        <p:tav tm="0" fmla="#ppt_y-sin(pi*$)/81">
                                          <p:val>
                                            <p:fltVal val="0"/>
                                          </p:val>
                                        </p:tav>
                                        <p:tav tm="100000">
                                          <p:val>
                                            <p:fltVal val="1"/>
                                          </p:val>
                                        </p:tav>
                                      </p:tavLst>
                                    </p:anim>
                                    <p:animScale>
                                      <p:cBhvr>
                                        <p:cTn id="41" dur="26">
                                          <p:stCondLst>
                                            <p:cond delay="650"/>
                                          </p:stCondLst>
                                        </p:cTn>
                                        <p:tgtEl>
                                          <p:spTgt spid="26"/>
                                        </p:tgtEl>
                                      </p:cBhvr>
                                      <p:to x="100000" y="60000"/>
                                    </p:animScale>
                                    <p:animScale>
                                      <p:cBhvr>
                                        <p:cTn id="42" dur="166" decel="50000">
                                          <p:stCondLst>
                                            <p:cond delay="676"/>
                                          </p:stCondLst>
                                        </p:cTn>
                                        <p:tgtEl>
                                          <p:spTgt spid="26"/>
                                        </p:tgtEl>
                                      </p:cBhvr>
                                      <p:to x="100000" y="100000"/>
                                    </p:animScale>
                                    <p:animScale>
                                      <p:cBhvr>
                                        <p:cTn id="43" dur="26">
                                          <p:stCondLst>
                                            <p:cond delay="1312"/>
                                          </p:stCondLst>
                                        </p:cTn>
                                        <p:tgtEl>
                                          <p:spTgt spid="26"/>
                                        </p:tgtEl>
                                      </p:cBhvr>
                                      <p:to x="100000" y="80000"/>
                                    </p:animScale>
                                    <p:animScale>
                                      <p:cBhvr>
                                        <p:cTn id="44" dur="166" decel="50000">
                                          <p:stCondLst>
                                            <p:cond delay="1338"/>
                                          </p:stCondLst>
                                        </p:cTn>
                                        <p:tgtEl>
                                          <p:spTgt spid="26"/>
                                        </p:tgtEl>
                                      </p:cBhvr>
                                      <p:to x="100000" y="100000"/>
                                    </p:animScale>
                                    <p:animScale>
                                      <p:cBhvr>
                                        <p:cTn id="45" dur="26">
                                          <p:stCondLst>
                                            <p:cond delay="1642"/>
                                          </p:stCondLst>
                                        </p:cTn>
                                        <p:tgtEl>
                                          <p:spTgt spid="26"/>
                                        </p:tgtEl>
                                      </p:cBhvr>
                                      <p:to x="100000" y="90000"/>
                                    </p:animScale>
                                    <p:animScale>
                                      <p:cBhvr>
                                        <p:cTn id="46" dur="166" decel="50000">
                                          <p:stCondLst>
                                            <p:cond delay="1668"/>
                                          </p:stCondLst>
                                        </p:cTn>
                                        <p:tgtEl>
                                          <p:spTgt spid="26"/>
                                        </p:tgtEl>
                                      </p:cBhvr>
                                      <p:to x="100000" y="100000"/>
                                    </p:animScale>
                                    <p:animScale>
                                      <p:cBhvr>
                                        <p:cTn id="47" dur="26">
                                          <p:stCondLst>
                                            <p:cond delay="1808"/>
                                          </p:stCondLst>
                                        </p:cTn>
                                        <p:tgtEl>
                                          <p:spTgt spid="26"/>
                                        </p:tgtEl>
                                      </p:cBhvr>
                                      <p:to x="100000" y="95000"/>
                                    </p:animScale>
                                    <p:animScale>
                                      <p:cBhvr>
                                        <p:cTn id="48" dur="166" decel="50000">
                                          <p:stCondLst>
                                            <p:cond delay="1834"/>
                                          </p:stCondLst>
                                        </p:cTn>
                                        <p:tgtEl>
                                          <p:spTgt spid="26"/>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additive="base">
                                        <p:cTn id="53" dur="500" fill="hold"/>
                                        <p:tgtEl>
                                          <p:spTgt spid="12"/>
                                        </p:tgtEl>
                                        <p:attrNameLst>
                                          <p:attrName>ppt_x</p:attrName>
                                        </p:attrNameLst>
                                      </p:cBhvr>
                                      <p:tavLst>
                                        <p:tav tm="0">
                                          <p:val>
                                            <p:strVal val="#ppt_x"/>
                                          </p:val>
                                        </p:tav>
                                        <p:tav tm="100000">
                                          <p:val>
                                            <p:strVal val="#ppt_x"/>
                                          </p:val>
                                        </p:tav>
                                      </p:tavLst>
                                    </p:anim>
                                    <p:anim calcmode="lin" valueType="num">
                                      <p:cBhvr additive="base">
                                        <p:cTn id="5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7"/>
                                        </p:tgtEl>
                                        <p:attrNameLst>
                                          <p:attrName>style.visibility</p:attrName>
                                        </p:attrNameLst>
                                      </p:cBhvr>
                                      <p:to>
                                        <p:strVal val="visible"/>
                                      </p:to>
                                    </p:set>
                                    <p:animEffect transition="in" filter="fade">
                                      <p:cBhvr>
                                        <p:cTn id="59" dur="1000"/>
                                        <p:tgtEl>
                                          <p:spTgt spid="7"/>
                                        </p:tgtEl>
                                      </p:cBhvr>
                                    </p:animEffect>
                                    <p:anim calcmode="lin" valueType="num">
                                      <p:cBhvr>
                                        <p:cTn id="60" dur="1000" fill="hold"/>
                                        <p:tgtEl>
                                          <p:spTgt spid="7"/>
                                        </p:tgtEl>
                                        <p:attrNameLst>
                                          <p:attrName>ppt_x</p:attrName>
                                        </p:attrNameLst>
                                      </p:cBhvr>
                                      <p:tavLst>
                                        <p:tav tm="0">
                                          <p:val>
                                            <p:strVal val="#ppt_x"/>
                                          </p:val>
                                        </p:tav>
                                        <p:tav tm="100000">
                                          <p:val>
                                            <p:strVal val="#ppt_x"/>
                                          </p:val>
                                        </p:tav>
                                      </p:tavLst>
                                    </p:anim>
                                    <p:anim calcmode="lin" valueType="num">
                                      <p:cBhvr>
                                        <p:cTn id="6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53" presetClass="entr" presetSubtype="16" fill="hold" grpId="0" nodeType="clickEffect">
                                  <p:stCondLst>
                                    <p:cond delay="0"/>
                                  </p:stCondLst>
                                  <p:childTnLst>
                                    <p:set>
                                      <p:cBhvr>
                                        <p:cTn id="65" dur="1" fill="hold">
                                          <p:stCondLst>
                                            <p:cond delay="0"/>
                                          </p:stCondLst>
                                        </p:cTn>
                                        <p:tgtEl>
                                          <p:spTgt spid="23"/>
                                        </p:tgtEl>
                                        <p:attrNameLst>
                                          <p:attrName>style.visibility</p:attrName>
                                        </p:attrNameLst>
                                      </p:cBhvr>
                                      <p:to>
                                        <p:strVal val="visible"/>
                                      </p:to>
                                    </p:set>
                                    <p:anim calcmode="lin" valueType="num">
                                      <p:cBhvr>
                                        <p:cTn id="66" dur="500" fill="hold"/>
                                        <p:tgtEl>
                                          <p:spTgt spid="23"/>
                                        </p:tgtEl>
                                        <p:attrNameLst>
                                          <p:attrName>ppt_w</p:attrName>
                                        </p:attrNameLst>
                                      </p:cBhvr>
                                      <p:tavLst>
                                        <p:tav tm="0">
                                          <p:val>
                                            <p:fltVal val="0"/>
                                          </p:val>
                                        </p:tav>
                                        <p:tav tm="100000">
                                          <p:val>
                                            <p:strVal val="#ppt_w"/>
                                          </p:val>
                                        </p:tav>
                                      </p:tavLst>
                                    </p:anim>
                                    <p:anim calcmode="lin" valueType="num">
                                      <p:cBhvr>
                                        <p:cTn id="67" dur="500" fill="hold"/>
                                        <p:tgtEl>
                                          <p:spTgt spid="23"/>
                                        </p:tgtEl>
                                        <p:attrNameLst>
                                          <p:attrName>ppt_h</p:attrName>
                                        </p:attrNameLst>
                                      </p:cBhvr>
                                      <p:tavLst>
                                        <p:tav tm="0">
                                          <p:val>
                                            <p:fltVal val="0"/>
                                          </p:val>
                                        </p:tav>
                                        <p:tav tm="100000">
                                          <p:val>
                                            <p:strVal val="#ppt_h"/>
                                          </p:val>
                                        </p:tav>
                                      </p:tavLst>
                                    </p:anim>
                                    <p:animEffect transition="in" filter="fade">
                                      <p:cBhvr>
                                        <p:cTn id="68" dur="500"/>
                                        <p:tgtEl>
                                          <p:spTgt spid="23"/>
                                        </p:tgtEl>
                                      </p:cBhvr>
                                    </p:animEffect>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27"/>
                                        </p:tgtEl>
                                        <p:attrNameLst>
                                          <p:attrName>style.visibility</p:attrName>
                                        </p:attrNameLst>
                                      </p:cBhvr>
                                      <p:to>
                                        <p:strVal val="visible"/>
                                      </p:to>
                                    </p:set>
                                    <p:animEffect transition="in" filter="fade">
                                      <p:cBhvr>
                                        <p:cTn id="73" dur="1000"/>
                                        <p:tgtEl>
                                          <p:spTgt spid="27"/>
                                        </p:tgtEl>
                                      </p:cBhvr>
                                    </p:animEffect>
                                    <p:anim calcmode="lin" valueType="num">
                                      <p:cBhvr>
                                        <p:cTn id="74" dur="1000" fill="hold"/>
                                        <p:tgtEl>
                                          <p:spTgt spid="27"/>
                                        </p:tgtEl>
                                        <p:attrNameLst>
                                          <p:attrName>ppt_x</p:attrName>
                                        </p:attrNameLst>
                                      </p:cBhvr>
                                      <p:tavLst>
                                        <p:tav tm="0">
                                          <p:val>
                                            <p:strVal val="#ppt_x"/>
                                          </p:val>
                                        </p:tav>
                                        <p:tav tm="100000">
                                          <p:val>
                                            <p:strVal val="#ppt_x"/>
                                          </p:val>
                                        </p:tav>
                                      </p:tavLst>
                                    </p:anim>
                                    <p:anim calcmode="lin" valueType="num">
                                      <p:cBhvr>
                                        <p:cTn id="75"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grpId="0" nodeType="clickEffect">
                                  <p:stCondLst>
                                    <p:cond delay="0"/>
                                  </p:stCondLst>
                                  <p:childTnLst>
                                    <p:set>
                                      <p:cBhvr>
                                        <p:cTn id="79" dur="1" fill="hold">
                                          <p:stCondLst>
                                            <p:cond delay="0"/>
                                          </p:stCondLst>
                                        </p:cTn>
                                        <p:tgtEl>
                                          <p:spTgt spid="8"/>
                                        </p:tgtEl>
                                        <p:attrNameLst>
                                          <p:attrName>style.visibility</p:attrName>
                                        </p:attrNameLst>
                                      </p:cBhvr>
                                      <p:to>
                                        <p:strVal val="visible"/>
                                      </p:to>
                                    </p:set>
                                    <p:animEffect transition="in" filter="fade">
                                      <p:cBhvr>
                                        <p:cTn id="80" dur="1000"/>
                                        <p:tgtEl>
                                          <p:spTgt spid="8"/>
                                        </p:tgtEl>
                                      </p:cBhvr>
                                    </p:animEffect>
                                    <p:anim calcmode="lin" valueType="num">
                                      <p:cBhvr>
                                        <p:cTn id="81" dur="1000" fill="hold"/>
                                        <p:tgtEl>
                                          <p:spTgt spid="8"/>
                                        </p:tgtEl>
                                        <p:attrNameLst>
                                          <p:attrName>ppt_x</p:attrName>
                                        </p:attrNameLst>
                                      </p:cBhvr>
                                      <p:tavLst>
                                        <p:tav tm="0">
                                          <p:val>
                                            <p:strVal val="#ppt_x"/>
                                          </p:val>
                                        </p:tav>
                                        <p:tav tm="100000">
                                          <p:val>
                                            <p:strVal val="#ppt_x"/>
                                          </p:val>
                                        </p:tav>
                                      </p:tavLst>
                                    </p:anim>
                                    <p:anim calcmode="lin" valueType="num">
                                      <p:cBhvr>
                                        <p:cTn id="8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53" presetClass="entr" presetSubtype="16" fill="hold" grpId="0" nodeType="clickEffect">
                                  <p:stCondLst>
                                    <p:cond delay="0"/>
                                  </p:stCondLst>
                                  <p:childTnLst>
                                    <p:set>
                                      <p:cBhvr>
                                        <p:cTn id="86" dur="1" fill="hold">
                                          <p:stCondLst>
                                            <p:cond delay="0"/>
                                          </p:stCondLst>
                                        </p:cTn>
                                        <p:tgtEl>
                                          <p:spTgt spid="25"/>
                                        </p:tgtEl>
                                        <p:attrNameLst>
                                          <p:attrName>style.visibility</p:attrName>
                                        </p:attrNameLst>
                                      </p:cBhvr>
                                      <p:to>
                                        <p:strVal val="visible"/>
                                      </p:to>
                                    </p:set>
                                    <p:anim calcmode="lin" valueType="num">
                                      <p:cBhvr>
                                        <p:cTn id="87" dur="500" fill="hold"/>
                                        <p:tgtEl>
                                          <p:spTgt spid="25"/>
                                        </p:tgtEl>
                                        <p:attrNameLst>
                                          <p:attrName>ppt_w</p:attrName>
                                        </p:attrNameLst>
                                      </p:cBhvr>
                                      <p:tavLst>
                                        <p:tav tm="0">
                                          <p:val>
                                            <p:fltVal val="0"/>
                                          </p:val>
                                        </p:tav>
                                        <p:tav tm="100000">
                                          <p:val>
                                            <p:strVal val="#ppt_w"/>
                                          </p:val>
                                        </p:tav>
                                      </p:tavLst>
                                    </p:anim>
                                    <p:anim calcmode="lin" valueType="num">
                                      <p:cBhvr>
                                        <p:cTn id="88" dur="500" fill="hold"/>
                                        <p:tgtEl>
                                          <p:spTgt spid="25"/>
                                        </p:tgtEl>
                                        <p:attrNameLst>
                                          <p:attrName>ppt_h</p:attrName>
                                        </p:attrNameLst>
                                      </p:cBhvr>
                                      <p:tavLst>
                                        <p:tav tm="0">
                                          <p:val>
                                            <p:fltVal val="0"/>
                                          </p:val>
                                        </p:tav>
                                        <p:tav tm="100000">
                                          <p:val>
                                            <p:strVal val="#ppt_h"/>
                                          </p:val>
                                        </p:tav>
                                      </p:tavLst>
                                    </p:anim>
                                    <p:animEffect transition="in" filter="fade">
                                      <p:cBhvr>
                                        <p:cTn id="89" dur="500"/>
                                        <p:tgtEl>
                                          <p:spTgt spid="25"/>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4" fill="hold" grpId="0" nodeType="clickEffect">
                                  <p:stCondLst>
                                    <p:cond delay="0"/>
                                  </p:stCondLst>
                                  <p:childTnLst>
                                    <p:set>
                                      <p:cBhvr>
                                        <p:cTn id="93" dur="1" fill="hold">
                                          <p:stCondLst>
                                            <p:cond delay="0"/>
                                          </p:stCondLst>
                                        </p:cTn>
                                        <p:tgtEl>
                                          <p:spTgt spid="28"/>
                                        </p:tgtEl>
                                        <p:attrNameLst>
                                          <p:attrName>style.visibility</p:attrName>
                                        </p:attrNameLst>
                                      </p:cBhvr>
                                      <p:to>
                                        <p:strVal val="visible"/>
                                      </p:to>
                                    </p:set>
                                    <p:animEffect transition="in" filter="wipe(down)">
                                      <p:cBhvr>
                                        <p:cTn id="94"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P spid="23" grpId="0"/>
      <p:bldP spid="25" grpId="0"/>
      <p:bldP spid="26" grpId="0"/>
      <p:bldP spid="10" grpId="0"/>
      <p:bldP spid="12" grpId="0"/>
      <p:bldP spid="27" grpId="0"/>
      <p:bldP spid="2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4543E00-1710-40EC-89BA-D597AEDF39E0}"/>
              </a:ext>
            </a:extLst>
          </p:cNvPr>
          <p:cNvSpPr txBox="1"/>
          <p:nvPr/>
        </p:nvSpPr>
        <p:spPr>
          <a:xfrm>
            <a:off x="856527" y="1122744"/>
            <a:ext cx="8993529" cy="4001095"/>
          </a:xfrm>
          <a:prstGeom prst="rect">
            <a:avLst/>
          </a:prstGeom>
          <a:noFill/>
        </p:spPr>
        <p:txBody>
          <a:bodyPr wrap="square" rtlCol="0">
            <a:spAutoFit/>
          </a:bodyPr>
          <a:lstStyle/>
          <a:p>
            <a:pPr algn="ctr"/>
            <a:r>
              <a:rPr lang="en-US" sz="3600" b="1" dirty="0">
                <a:solidFill>
                  <a:srgbClr val="C00000"/>
                </a:solidFill>
              </a:rPr>
              <a:t>Communicate, Communicate, Communicate</a:t>
            </a:r>
          </a:p>
          <a:p>
            <a:endParaRPr lang="en-US" dirty="0"/>
          </a:p>
          <a:p>
            <a:endParaRPr lang="en-US" dirty="0"/>
          </a:p>
          <a:p>
            <a:endParaRPr lang="en-US" dirty="0"/>
          </a:p>
          <a:p>
            <a:pPr algn="ctr"/>
            <a:r>
              <a:rPr lang="en-US" sz="2800" dirty="0"/>
              <a:t>With your employees as much in advance as possible</a:t>
            </a:r>
          </a:p>
          <a:p>
            <a:endParaRPr lang="en-US" dirty="0"/>
          </a:p>
          <a:p>
            <a:endParaRPr lang="en-US" dirty="0"/>
          </a:p>
          <a:p>
            <a:endParaRPr lang="en-US" dirty="0"/>
          </a:p>
          <a:p>
            <a:endParaRPr lang="en-US" dirty="0"/>
          </a:p>
          <a:p>
            <a:pPr algn="ctr"/>
            <a:r>
              <a:rPr lang="en-US" sz="2800" dirty="0">
                <a:solidFill>
                  <a:srgbClr val="C00000"/>
                </a:solidFill>
              </a:rPr>
              <a:t>Be prepared to answer a lot of questions</a:t>
            </a:r>
          </a:p>
        </p:txBody>
      </p:sp>
    </p:spTree>
    <p:extLst>
      <p:ext uri="{BB962C8B-B14F-4D97-AF65-F5344CB8AC3E}">
        <p14:creationId xmlns:p14="http://schemas.microsoft.com/office/powerpoint/2010/main" val="4291645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C069C28-4DE8-4574-ADBA-9CB6E5995A33}"/>
              </a:ext>
            </a:extLst>
          </p:cNvPr>
          <p:cNvPicPr>
            <a:picLocks noChangeAspect="1"/>
          </p:cNvPicPr>
          <p:nvPr/>
        </p:nvPicPr>
        <p:blipFill>
          <a:blip r:embed="rId2"/>
          <a:stretch>
            <a:fillRect/>
          </a:stretch>
        </p:blipFill>
        <p:spPr>
          <a:xfrm>
            <a:off x="3316941" y="85164"/>
            <a:ext cx="5558118" cy="6687671"/>
          </a:xfrm>
          <a:prstGeom prst="rect">
            <a:avLst/>
          </a:prstGeom>
        </p:spPr>
      </p:pic>
    </p:spTree>
    <p:extLst>
      <p:ext uri="{BB962C8B-B14F-4D97-AF65-F5344CB8AC3E}">
        <p14:creationId xmlns:p14="http://schemas.microsoft.com/office/powerpoint/2010/main" val="236625620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369</TotalTime>
  <Words>541</Words>
  <Application>Microsoft Office PowerPoint</Application>
  <PresentationFormat>Widescreen</PresentationFormat>
  <Paragraphs>57</Paragraphs>
  <Slides>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Times New Roman</vt:lpstr>
      <vt:lpstr>Trebuchet MS</vt:lpstr>
      <vt:lpstr>Wingdings</vt:lpstr>
      <vt:lpstr>Wingdings 3</vt:lpstr>
      <vt:lpstr>Facet</vt:lpstr>
      <vt:lpstr>Human  Resources Management</vt:lpstr>
      <vt:lpstr>PowerPoint Presentation</vt:lpstr>
      <vt:lpstr>Workshop Schedule</vt:lpstr>
      <vt:lpstr>           Disclaimer        Disclaimer</vt:lpstr>
      <vt:lpstr>Class Poll</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OSHA JURISDICTION</dc:title>
  <dc:creator>donnag</dc:creator>
  <cp:lastModifiedBy>Donna Gabel</cp:lastModifiedBy>
  <cp:revision>18</cp:revision>
  <dcterms:created xsi:type="dcterms:W3CDTF">2020-02-15T14:35:14Z</dcterms:created>
  <dcterms:modified xsi:type="dcterms:W3CDTF">2020-02-23T23:28:41Z</dcterms:modified>
</cp:coreProperties>
</file>